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sldIdLst>
    <p:sldId id="278" r:id="rId2"/>
    <p:sldId id="291" r:id="rId3"/>
    <p:sldId id="294" r:id="rId4"/>
    <p:sldId id="279" r:id="rId5"/>
    <p:sldId id="258" r:id="rId6"/>
    <p:sldId id="295" r:id="rId7"/>
    <p:sldId id="293" r:id="rId8"/>
    <p:sldId id="262" r:id="rId9"/>
    <p:sldId id="289" r:id="rId10"/>
    <p:sldId id="292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BA1D8"/>
    <a:srgbClr val="FB3C37"/>
    <a:srgbClr val="34C657"/>
    <a:srgbClr val="A50021"/>
    <a:srgbClr val="72700A"/>
    <a:srgbClr val="FF9900"/>
    <a:srgbClr val="E3766B"/>
    <a:srgbClr val="BF40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174" autoAdjust="0"/>
    <p:restoredTop sz="94613" autoAdjust="0"/>
  </p:normalViewPr>
  <p:slideViewPr>
    <p:cSldViewPr snapToGrid="0">
      <p:cViewPr varScale="1">
        <p:scale>
          <a:sx n="92" d="100"/>
          <a:sy n="92" d="100"/>
        </p:scale>
        <p:origin x="102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Управляющие организации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2821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ТСЖ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187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непосредственное управление/неопределен способ управления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021176"/>
        <c:axId val="22023920"/>
        <c:axId val="0"/>
      </c:bar3DChart>
      <c:catAx>
        <c:axId val="220211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023920"/>
        <c:crosses val="autoZero"/>
        <c:auto val="1"/>
        <c:lblAlgn val="ctr"/>
        <c:lblOffset val="100"/>
        <c:noMultiLvlLbl val="0"/>
      </c:catAx>
      <c:valAx>
        <c:axId val="2202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1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поступивших обращений</c:v>
                </c:pt>
              </c:strCache>
            </c:strRef>
          </c:tx>
          <c:spPr>
            <a:solidFill>
              <a:srgbClr val="0099CC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34C657"/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6FF67832-7B90-41E1-A811-45DAC219D304}" type="VALUE">
                      <a:rPr lang="en-US" sz="1400" b="1" i="0" baseline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5278489A-6F2C-4206-9A37-60A7D1E1F44B}" type="VALUE">
                      <a:rPr lang="en-US" sz="1400"/>
                      <a:pPr/>
                      <a:t>[ЗНАЧЕНИЕ]</a:t>
                    </a:fld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4547</c:v>
                </c:pt>
                <c:pt idx="1">
                  <c:v>5375</c:v>
                </c:pt>
                <c:pt idx="2">
                  <c:v>6058</c:v>
                </c:pt>
                <c:pt idx="3">
                  <c:v>5898</c:v>
                </c:pt>
                <c:pt idx="4">
                  <c:v>4342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27"/>
        <c:axId val="22022352"/>
        <c:axId val="22023528"/>
      </c:barChart>
      <c:catAx>
        <c:axId val="2202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3528"/>
        <c:crosses val="autoZero"/>
        <c:auto val="1"/>
        <c:lblAlgn val="ctr"/>
        <c:lblOffset val="100"/>
        <c:noMultiLvlLbl val="0"/>
      </c:catAx>
      <c:valAx>
        <c:axId val="22023528"/>
        <c:scaling>
          <c:orientation val="minMax"/>
          <c:max val="6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674551710447957E-2"/>
          <c:y val="6.7659945165516405E-2"/>
          <c:w val="0.85729058945191317"/>
          <c:h val="0.5576271186440677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accent1"/>
            </a:solidFill>
            <a:ln w="15372">
              <a:solidFill>
                <a:schemeClr val="tx1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CC99FF"/>
              </a:solidFill>
              <a:ln w="15372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5372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5372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FF6600"/>
              </a:solidFill>
              <a:ln w="15372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Sheet1!$B$1:$F$1</c:f>
              <c:strCache>
                <c:ptCount val="5"/>
                <c:pt idx="0">
                  <c:v>содержание и ремонт</c:v>
                </c:pt>
                <c:pt idx="1">
                  <c:v>порядок расчета</c:v>
                </c:pt>
                <c:pt idx="2">
                  <c:v>нарушение режима и качества</c:v>
                </c:pt>
                <c:pt idx="3">
                  <c:v>правила пользования </c:v>
                </c:pt>
                <c:pt idx="4">
                  <c:v>иные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1996</c:v>
                </c:pt>
                <c:pt idx="1">
                  <c:v>911</c:v>
                </c:pt>
                <c:pt idx="2">
                  <c:v>1085</c:v>
                </c:pt>
                <c:pt idx="3">
                  <c:v>220</c:v>
                </c:pt>
                <c:pt idx="4">
                  <c:v>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30744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00" b="1" i="0" u="none" strike="noStrike" baseline="0">
          <a:solidFill>
            <a:schemeClr val="tx1"/>
          </a:solidFill>
          <a:latin typeface="Century Gothic"/>
          <a:ea typeface="Century Gothic"/>
          <a:cs typeface="Century Gothic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проверок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5009</c:v>
                </c:pt>
                <c:pt idx="1">
                  <c:v>5533</c:v>
                </c:pt>
                <c:pt idx="2">
                  <c:v>6152</c:v>
                </c:pt>
                <c:pt idx="3">
                  <c:v>4718</c:v>
                </c:pt>
                <c:pt idx="4">
                  <c:v>3997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024704"/>
        <c:axId val="22020392"/>
        <c:axId val="0"/>
      </c:bar3DChart>
      <c:catAx>
        <c:axId val="2202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0392"/>
        <c:crosses val="autoZero"/>
        <c:auto val="1"/>
        <c:lblAlgn val="ctr"/>
        <c:lblOffset val="100"/>
        <c:noMultiLvlLbl val="0"/>
      </c:catAx>
      <c:valAx>
        <c:axId val="22020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4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юридические лица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131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должностные лица</c:v>
                </c:pt>
              </c:strCache>
            </c:strRef>
          </c:tx>
          <c:spPr>
            <a:solidFill>
              <a:srgbClr val="FB3C37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99</c:v>
                </c:pt>
                <c:pt idx="1">
                  <c:v>416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физические лица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18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shape val="box"/>
        <c:axId val="22025880"/>
        <c:axId val="22026664"/>
        <c:axId val="0"/>
      </c:bar3DChart>
      <c:catAx>
        <c:axId val="2202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sng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6664"/>
        <c:crosses val="autoZero"/>
        <c:auto val="1"/>
        <c:lblAlgn val="ctr"/>
        <c:lblOffset val="100"/>
        <c:noMultiLvlLbl val="0"/>
      </c:catAx>
      <c:valAx>
        <c:axId val="22026664"/>
        <c:scaling>
          <c:orientation val="minMax"/>
          <c:max val="4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25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0.26829</cdr:x>
      <cdr:y>0.45808</cdr:y>
    </cdr:from>
    <cdr:to>
      <cdr:x>0.40355</cdr:x>
      <cdr:y>0.90184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03351" y="2409715"/>
          <a:ext cx="1312433" cy="2334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200" b="1" dirty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2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2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200" b="1" dirty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2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9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ru-RU" sz="1900" b="1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ru-RU" sz="1900" b="1" dirty="0" smtClean="0">
              <a:solidFill>
                <a:schemeClr val="bg1"/>
              </a:solidFill>
            </a:rPr>
            <a:t>2821МКД</a:t>
          </a:r>
        </a:p>
        <a:p xmlns:a="http://schemas.openxmlformats.org/drawingml/2006/main">
          <a:pPr algn="ctr"/>
          <a:r>
            <a:rPr lang="ru-RU" sz="1900" b="1" dirty="0" smtClean="0">
              <a:solidFill>
                <a:schemeClr val="bg1"/>
              </a:solidFill>
            </a:rPr>
            <a:t>(77%)</a:t>
          </a:r>
          <a:endParaRPr lang="ru-RU" sz="19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0.42239</cdr:x>
      <cdr:y>0.75869</cdr:y>
    </cdr:from>
    <cdr:to>
      <cdr:x>0.56208</cdr:x>
      <cdr:y>0.86912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98663" y="3991088"/>
          <a:ext cx="1355463" cy="580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/>
            <a:t>187 МКД</a:t>
          </a:r>
        </a:p>
        <a:p xmlns:a="http://schemas.openxmlformats.org/drawingml/2006/main">
          <a:pPr algn="ctr"/>
          <a:r>
            <a:rPr lang="ru-RU" sz="1600" b="1" dirty="0" smtClean="0"/>
            <a:t>(5%)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0.58426</cdr:x>
      <cdr:y>0.7546</cdr:y>
    </cdr:from>
    <cdr:to>
      <cdr:x>0.72838</cdr:x>
      <cdr:y>0.88344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69279" y="3969573"/>
          <a:ext cx="1398494" cy="677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</a:rPr>
            <a:t>645 МКД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</a:rPr>
            <a:t>(18%)</a:t>
          </a:r>
          <a:endParaRPr lang="ru-RU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0.29712</cdr:x>
      <cdr:y>0.04499</cdr:y>
    </cdr:from>
    <cdr:to>
      <cdr:x>0.47339</cdr:x>
      <cdr:y>0.11861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83049" y="236669"/>
          <a:ext cx="1710466" cy="387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0.4441</cdr:x>
      <cdr:y>0.66178</cdr:y>
    </cdr:from>
    <cdr:to>
      <cdr:x>0.58268</cdr:x>
      <cdr:y>0.74562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09232" y="3481310"/>
          <a:ext cx="1344696" cy="441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900" b="1" dirty="0" smtClean="0">
              <a:solidFill>
                <a:schemeClr val="tx1"/>
              </a:solidFill>
            </a:rPr>
            <a:t>ТСЖ</a:t>
          </a:r>
          <a:endParaRPr lang="ru-RU" sz="19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0.58796</cdr:x>
      <cdr:y>0.38283</cdr:y>
    </cdr:from>
    <cdr:to>
      <cdr:x>0.80747</cdr:x>
      <cdr:y>0.63232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05229" y="2013852"/>
          <a:ext cx="2129993" cy="1312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</a:rPr>
            <a:t>непосредственное управление/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</a:rPr>
            <a:t>не определён способ управления</a:t>
          </a:r>
          <a:endParaRPr lang="ru-RU" sz="16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0.17853</cdr:x>
      <cdr:y>0.1166</cdr:y>
    </cdr:from>
    <cdr:to>
      <cdr:x>0.50032</cdr:x>
      <cdr:y>0.25828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58521" y="681486"/>
          <a:ext cx="3890513" cy="828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0.15998</cdr:x>
      <cdr:y>0.12102</cdr:y>
    </cdr:from>
    <cdr:to>
      <cdr:x>0.48462</cdr:x>
      <cdr:y>0.18891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34234" y="707366"/>
          <a:ext cx="3925019" cy="396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0.16569</cdr:x>
      <cdr:y>0.17416</cdr:y>
    </cdr:from>
    <cdr:to>
      <cdr:x>0.47249</cdr:x>
      <cdr:y>0.33208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03245" y="1017917"/>
          <a:ext cx="3709359" cy="923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0.2066</cdr:x>
      <cdr:y>0.19772</cdr:y>
    </cdr:from>
    <cdr:to>
      <cdr:x>0.41708</cdr:x>
      <cdr:y>0.31157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2497825" y="1072822"/>
          <a:ext cx="2544794" cy="617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sz="2000"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>
            <a:defRPr sz="1862" b="0" i="0" u="none" strike="noStrike" kern="1200" spc="0" baseline="0">
              <a:solidFill>
                <a:prstClr val="white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ru-RU" b="1" dirty="0" smtClean="0">
              <a:solidFill>
                <a:prstClr val="white">
                  <a:lumMod val="65000"/>
                  <a:lumOff val="3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Штрафные санкции 3508,6 </a:t>
          </a:r>
          <a:r>
            <a:rPr lang="ru-RU" b="1" dirty="0">
              <a:solidFill>
                <a:prstClr val="white">
                  <a:lumMod val="65000"/>
                  <a:lumOff val="3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тыс. руб.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2"/>
          <a:srcRect l="3613"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/>
          <p:cNvPicPr>
            <a:picLocks noChangeAspect="1"/>
          </p:cNvPicPr>
          <p:nvPr/>
        </p:nvPicPr>
        <p:blipFill>
          <a:blip r:embed="rId3"/>
          <a:srcRect l="35640"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8"/>
          <p:cNvPicPr>
            <a:picLocks noChangeAspect="1"/>
          </p:cNvPicPr>
          <p:nvPr/>
        </p:nvPicPr>
        <p:blipFill>
          <a:blip r:embed="rId4"/>
          <a:srcRect t="28813"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/>
          <p:cNvPicPr>
            <a:picLocks noChangeAspect="1"/>
          </p:cNvPicPr>
          <p:nvPr/>
        </p:nvPicPr>
        <p:blipFill>
          <a:blip r:embed="rId5"/>
          <a:srcRect b="23320"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E918-9AA6-45A0-9452-B18F3DCFB9CF}" type="datetimeFigureOut">
              <a:rPr lang="en-US"/>
              <a:pPr>
                <a:defRPr/>
              </a:pPr>
              <a:t>1/28/2018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75C6-3757-44EE-9913-D7FEE5F788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/>
          <p:cNvPicPr>
            <a:picLocks noChangeAspect="1"/>
          </p:cNvPicPr>
          <p:nvPr/>
        </p:nvPicPr>
        <p:blipFill>
          <a:blip r:embed="rId2"/>
          <a:srcRect l="3613"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/>
          <p:cNvPicPr>
            <a:picLocks noChangeAspect="1"/>
          </p:cNvPicPr>
          <p:nvPr/>
        </p:nvPicPr>
        <p:blipFill>
          <a:blip r:embed="rId3"/>
          <a:srcRect l="35640"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Picture 8"/>
          <p:cNvPicPr>
            <a:picLocks noChangeAspect="1"/>
          </p:cNvPicPr>
          <p:nvPr/>
        </p:nvPicPr>
        <p:blipFill>
          <a:blip r:embed="rId4"/>
          <a:srcRect t="28813"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9"/>
          <p:cNvPicPr>
            <a:picLocks noChangeAspect="1"/>
          </p:cNvPicPr>
          <p:nvPr/>
        </p:nvPicPr>
        <p:blipFill>
          <a:blip r:embed="rId5"/>
          <a:srcRect b="23320"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ABFE1-2420-4565-8BCE-9ABADF0AE354}" type="datetimeFigureOut">
              <a:rPr lang="en-US"/>
              <a:pPr>
                <a:defRPr/>
              </a:pPr>
              <a:t>1/28/2018</a:t>
            </a:fld>
            <a:endParaRPr lang="en-US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94DF8-51A5-4DC4-8524-AD148F5A6F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2D0BF-AB16-4886-9E01-75E8FAF8F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12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4" name="Title Placeholder 1"/>
          <p:cNvSpPr>
            <a:spLocks noGrp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940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9D6C2-8F6B-4CB5-8E5E-5BA3D025D62C}" type="datetimeFigureOut">
              <a:rPr lang="en-US"/>
              <a:pPr>
                <a:defRPr/>
              </a:pPr>
              <a:t>1/28/2018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790A67-1683-4867-B27D-421063279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2B1E5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2B1E5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2B1E5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2B1E5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2B1E5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04900" y="3328988"/>
            <a:ext cx="9926638" cy="1897062"/>
          </a:xfrm>
        </p:spPr>
        <p:txBody>
          <a:bodyPr anchor="b"/>
          <a:lstStyle/>
          <a:p>
            <a:pPr algn="ctr" eaLnBrk="1" hangingPunct="1"/>
            <a:r>
              <a:rPr lang="ru-RU" sz="4800" b="1" cap="all" dirty="0" smtClean="0">
                <a:solidFill>
                  <a:srgbClr val="FB3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работы </a:t>
            </a:r>
            <a:br>
              <a:rPr lang="ru-RU" sz="4800" b="1" cap="all" dirty="0" smtClean="0">
                <a:solidFill>
                  <a:srgbClr val="FB3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cap="all" dirty="0" smtClean="0">
                <a:solidFill>
                  <a:srgbClr val="FB3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Государственной жилищной инспекции Камчатского края </a:t>
            </a:r>
            <a:br>
              <a:rPr lang="ru-RU" sz="4800" b="1" cap="all" dirty="0" smtClean="0">
                <a:solidFill>
                  <a:srgbClr val="FB3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cap="all" dirty="0" smtClean="0">
                <a:solidFill>
                  <a:srgbClr val="FB3C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2017 год</a:t>
            </a:r>
            <a:endParaRPr lang="ru-RU" sz="4800" b="1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0412413" y="330200"/>
            <a:ext cx="17451387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800">
              <a:latin typeface="Century Gothic" pitchFamily="34" charset="0"/>
            </a:endParaRP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220450" y="158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>
              <a:latin typeface="Century Gothic" pitchFamily="34" charset="0"/>
            </a:endParaRPr>
          </a:p>
        </p:txBody>
      </p:sp>
      <p:pic>
        <p:nvPicPr>
          <p:cNvPr id="19460" name="Picture 37" descr="Герб Камчатского кр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91750" y="0"/>
            <a:ext cx="112395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Герб Камчатского кр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6525" y="0"/>
            <a:ext cx="104775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-688490" y="0"/>
            <a:ext cx="10854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Спасибо за внимание!</a:t>
            </a:r>
            <a:endParaRPr lang="ru-RU" sz="7200" b="1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48" y="1030865"/>
            <a:ext cx="9704293" cy="547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1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731" y="452439"/>
            <a:ext cx="9372731" cy="1010602"/>
          </a:xfrm>
        </p:spPr>
        <p:txBody>
          <a:bodyPr/>
          <a:lstStyle/>
          <a:p>
            <a:pPr algn="ctr"/>
            <a:r>
              <a:rPr lang="ru-RU" sz="2800" b="1" cap="all" spc="-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многоквартирными домами </a:t>
            </a:r>
            <a:br>
              <a:rPr lang="ru-RU" sz="2800" b="1" cap="all" spc="-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all" spc="-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Камчатском крае</a:t>
            </a:r>
            <a:endParaRPr lang="ru-RU" sz="2800" b="1" cap="all" spc="-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781243064"/>
              </p:ext>
            </p:extLst>
          </p:nvPr>
        </p:nvGraphicFramePr>
        <p:xfrm>
          <a:off x="2312895" y="1597511"/>
          <a:ext cx="9703397" cy="526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5018572" y="1696583"/>
            <a:ext cx="189667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900" b="1" dirty="0" smtClean="0"/>
              <a:t>управляющие</a:t>
            </a:r>
          </a:p>
          <a:p>
            <a:pPr algn="ctr"/>
            <a:r>
              <a:rPr lang="ru-RU" sz="1900" b="1" dirty="0" smtClean="0"/>
              <a:t> компании</a:t>
            </a:r>
            <a:endParaRPr lang="ru-RU" sz="19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94734" y="2267370"/>
            <a:ext cx="2485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3653 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МКД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</a:rPr>
              <a:t> на территории Камчатского края</a:t>
            </a:r>
            <a:endParaRPr lang="ru-RU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6" name="Picture 37" descr="Герб Камчат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91750" y="0"/>
            <a:ext cx="112395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88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619" y="214123"/>
            <a:ext cx="8229600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ОБРАЩЕНИЙ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ПОСТУПИВШИХ В ГОСЖИЛИНСПЕКЦИЮ КАМЧАТСКОГО КРАЯ ЗА ПЕРИОД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2013-2017 гг.</a:t>
            </a:r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78742240"/>
              </p:ext>
            </p:extLst>
          </p:nvPr>
        </p:nvGraphicFramePr>
        <p:xfrm>
          <a:off x="364067" y="1607593"/>
          <a:ext cx="11667066" cy="4862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7" descr="Герб Камчат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91750" y="0"/>
            <a:ext cx="112395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32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4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6113" y="431800"/>
            <a:ext cx="9404350" cy="454025"/>
          </a:xfrm>
        </p:spPr>
        <p:txBody>
          <a:bodyPr/>
          <a:lstStyle/>
          <a:p>
            <a:pPr algn="ctr" eaLnBrk="1" hangingPunct="1"/>
            <a:r>
              <a:rPr lang="ru-RU" sz="3200" b="1" cap="all" spc="-100" dirty="0" smtClean="0">
                <a:solidFill>
                  <a:srgbClr val="FB3C37"/>
                </a:solidFill>
                <a:latin typeface="Times New Roman" pitchFamily="18" charset="0"/>
                <a:cs typeface="Times New Roman" pitchFamily="18" charset="0"/>
              </a:rPr>
              <a:t>Территориальная градация обращений, поступивших в 2017 году</a:t>
            </a:r>
          </a:p>
        </p:txBody>
      </p:sp>
      <p:pic>
        <p:nvPicPr>
          <p:cNvPr id="24641" name="Picture 51" descr="Герб Камчат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96525" y="0"/>
            <a:ext cx="104775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628" name="Object 52"/>
          <p:cNvGraphicFramePr>
            <a:graphicFrameLocks noChangeAspect="1"/>
          </p:cNvGraphicFramePr>
          <p:nvPr/>
        </p:nvGraphicFramePr>
        <p:xfrm>
          <a:off x="3532188" y="2935288"/>
          <a:ext cx="5810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1" name="Диаграмма" r:id="rId4" imgW="1476174" imgH="914400" progId="MSGraph.Chart.8">
                  <p:embed followColorScheme="full"/>
                </p:oleObj>
              </mc:Choice>
              <mc:Fallback>
                <p:oleObj name="Диаграмма" r:id="rId4" imgW="1476174" imgH="914400" progId="MSGraph.Chart.8">
                  <p:embed followColorScheme="full"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188" y="2935288"/>
                        <a:ext cx="58102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Organization Chart 54"/>
          <p:cNvGrpSpPr>
            <a:grpSpLocks noChangeAspect="1"/>
          </p:cNvGrpSpPr>
          <p:nvPr/>
        </p:nvGrpSpPr>
        <p:grpSpPr bwMode="auto">
          <a:xfrm>
            <a:off x="520699" y="1689100"/>
            <a:ext cx="10977033" cy="4876800"/>
            <a:chOff x="2112" y="1296"/>
            <a:chExt cx="1440" cy="2016"/>
          </a:xfrm>
        </p:grpSpPr>
        <p:cxnSp>
          <p:nvCxnSpPr>
            <p:cNvPr id="24639" name="_s24639"/>
            <p:cNvCxnSpPr>
              <a:cxnSpLocks noChangeShapeType="1"/>
              <a:stCxn id="7" idx="1"/>
              <a:endCxn id="3" idx="2"/>
            </p:cNvCxnSpPr>
            <p:nvPr/>
          </p:nvCxnSpPr>
          <p:spPr bwMode="auto">
            <a:xfrm rot="10800000">
              <a:off x="2468" y="1584"/>
              <a:ext cx="220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37" name="_s24637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2468" y="1584"/>
              <a:ext cx="220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36" name="_s2463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2468" y="1584"/>
              <a:ext cx="220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635" name="_s24635"/>
            <p:cNvCxnSpPr>
              <a:cxnSpLocks noChangeShapeType="1"/>
            </p:cNvCxnSpPr>
            <p:nvPr/>
          </p:nvCxnSpPr>
          <p:spPr bwMode="auto">
            <a:xfrm rot="10800000">
              <a:off x="2469" y="1588"/>
              <a:ext cx="220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4631"/>
            <p:cNvSpPr>
              <a:spLocks noChangeArrowheads="1"/>
            </p:cNvSpPr>
            <p:nvPr/>
          </p:nvSpPr>
          <p:spPr bwMode="auto">
            <a:xfrm>
              <a:off x="2112" y="1296"/>
              <a:ext cx="711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ВСЕГО 4342 ОБРАЩЕНИЯ</a:t>
              </a:r>
            </a:p>
          </p:txBody>
        </p:sp>
        <p:sp>
          <p:nvSpPr>
            <p:cNvPr id="4" name="_s24632"/>
            <p:cNvSpPr>
              <a:spLocks noChangeArrowheads="1"/>
            </p:cNvSpPr>
            <p:nvPr/>
          </p:nvSpPr>
          <p:spPr bwMode="auto">
            <a:xfrm>
              <a:off x="2688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Петропавловск-Камчатский городской округ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3241обращения (74,7%)</a:t>
              </a:r>
            </a:p>
          </p:txBody>
        </p:sp>
        <p:sp>
          <p:nvSpPr>
            <p:cNvPr id="5" name="_s24633"/>
            <p:cNvSpPr>
              <a:spLocks noChangeArrowheads="1"/>
            </p:cNvSpPr>
            <p:nvPr/>
          </p:nvSpPr>
          <p:spPr bwMode="auto">
            <a:xfrm>
              <a:off x="2688" y="2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Вилючинский городской округ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503 обращения (11,6%)</a:t>
              </a:r>
            </a:p>
          </p:txBody>
        </p:sp>
        <p:sp>
          <p:nvSpPr>
            <p:cNvPr id="6" name="_s24634"/>
            <p:cNvSpPr>
              <a:spLocks noChangeArrowheads="1"/>
            </p:cNvSpPr>
            <p:nvPr/>
          </p:nvSpPr>
          <p:spPr bwMode="auto">
            <a:xfrm>
              <a:off x="2688" y="25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Елизовский муниципальный район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218 обращений (5%)</a:t>
              </a:r>
            </a:p>
          </p:txBody>
        </p:sp>
        <p:sp>
          <p:nvSpPr>
            <p:cNvPr id="7" name="_s24638"/>
            <p:cNvSpPr>
              <a:spLocks noChangeArrowheads="1"/>
            </p:cNvSpPr>
            <p:nvPr/>
          </p:nvSpPr>
          <p:spPr bwMode="auto">
            <a:xfrm>
              <a:off x="2688" y="302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Остальные муниципальные образования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Камчатского края 380 обращений (8,7%)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8246" y="113771"/>
            <a:ext cx="9404350" cy="1055687"/>
          </a:xfrm>
        </p:spPr>
        <p:txBody>
          <a:bodyPr/>
          <a:lstStyle/>
          <a:p>
            <a:pPr algn="ctr" eaLnBrk="1" hangingPunct="1"/>
            <a:r>
              <a:rPr lang="ru-RU" sz="2800" b="1" cap="all" dirty="0" smtClean="0">
                <a:solidFill>
                  <a:srgbClr val="FB3C37"/>
                </a:solidFill>
                <a:latin typeface="Times New Roman" pitchFamily="18" charset="0"/>
                <a:cs typeface="Times New Roman" pitchFamily="18" charset="0"/>
              </a:rPr>
              <a:t>Тематическая классификация обращений</a:t>
            </a:r>
          </a:p>
        </p:txBody>
      </p:sp>
      <p:pic>
        <p:nvPicPr>
          <p:cNvPr id="3171" name="Picture 94" descr="Герб Камчатского кр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6525" y="0"/>
            <a:ext cx="104775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85612"/>
              </p:ext>
            </p:extLst>
          </p:nvPr>
        </p:nvGraphicFramePr>
        <p:xfrm>
          <a:off x="101600" y="715433"/>
          <a:ext cx="12090400" cy="740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2" name="Text Box 98"/>
          <p:cNvSpPr txBox="1">
            <a:spLocks noChangeArrowheads="1"/>
          </p:cNvSpPr>
          <p:nvPr/>
        </p:nvSpPr>
        <p:spPr bwMode="auto">
          <a:xfrm>
            <a:off x="918634" y="2112433"/>
            <a:ext cx="3255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1800" dirty="0">
                <a:solidFill>
                  <a:schemeClr val="bg1"/>
                </a:solidFill>
              </a:rPr>
              <a:t>Нарушение режима и качества коммунальных услуг </a:t>
            </a:r>
            <a:r>
              <a:rPr lang="ru-RU" sz="1800" dirty="0" smtClean="0">
                <a:solidFill>
                  <a:schemeClr val="bg1"/>
                </a:solidFill>
              </a:rPr>
              <a:t>1085 </a:t>
            </a:r>
            <a:r>
              <a:rPr lang="ru-RU" sz="1800" dirty="0">
                <a:solidFill>
                  <a:schemeClr val="bg1"/>
                </a:solidFill>
              </a:rPr>
              <a:t>обращений </a:t>
            </a:r>
            <a:r>
              <a:rPr lang="ru-RU" sz="1800" dirty="0" smtClean="0">
                <a:solidFill>
                  <a:schemeClr val="bg1"/>
                </a:solidFill>
              </a:rPr>
              <a:t>(25%)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3173" name="Text Box 99"/>
          <p:cNvSpPr txBox="1">
            <a:spLocks noChangeArrowheads="1"/>
          </p:cNvSpPr>
          <p:nvPr/>
        </p:nvSpPr>
        <p:spPr bwMode="auto">
          <a:xfrm>
            <a:off x="5867400" y="1896533"/>
            <a:ext cx="4445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Нарушение требований к содержанию и ремонту общего имущества МКД </a:t>
            </a:r>
            <a:r>
              <a:rPr lang="ru-RU" dirty="0" smtClean="0">
                <a:solidFill>
                  <a:schemeClr val="bg1"/>
                </a:solidFill>
              </a:rPr>
              <a:t>1996 </a:t>
            </a:r>
            <a:r>
              <a:rPr lang="ru-RU" dirty="0">
                <a:solidFill>
                  <a:schemeClr val="bg1"/>
                </a:solidFill>
              </a:rPr>
              <a:t>обращений (</a:t>
            </a:r>
            <a:r>
              <a:rPr lang="ru-RU" dirty="0" smtClean="0">
                <a:solidFill>
                  <a:schemeClr val="bg1"/>
                </a:solidFill>
              </a:rPr>
              <a:t>46%)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74" name="Text Box 101"/>
          <p:cNvSpPr txBox="1">
            <a:spLocks noChangeArrowheads="1"/>
          </p:cNvSpPr>
          <p:nvPr/>
        </p:nvSpPr>
        <p:spPr bwMode="auto">
          <a:xfrm>
            <a:off x="3187699" y="3094566"/>
            <a:ext cx="368723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1800" dirty="0">
                <a:solidFill>
                  <a:schemeClr val="bg1"/>
                </a:solidFill>
              </a:rPr>
              <a:t>Нарушение порядка расчета размера платы за ЖКУ </a:t>
            </a:r>
            <a:r>
              <a:rPr lang="ru-RU" sz="1800" dirty="0" smtClean="0">
                <a:solidFill>
                  <a:schemeClr val="bg1"/>
                </a:solidFill>
              </a:rPr>
              <a:t>911 </a:t>
            </a:r>
            <a:r>
              <a:rPr lang="ru-RU" sz="1800" dirty="0">
                <a:solidFill>
                  <a:schemeClr val="bg1"/>
                </a:solidFill>
              </a:rPr>
              <a:t>обращения </a:t>
            </a:r>
            <a:r>
              <a:rPr lang="ru-RU" sz="1800" dirty="0" smtClean="0">
                <a:solidFill>
                  <a:schemeClr val="bg1"/>
                </a:solidFill>
              </a:rPr>
              <a:t>(21%)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2961541" y="1455022"/>
            <a:ext cx="11193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1200" dirty="0">
                <a:solidFill>
                  <a:schemeClr val="bg1"/>
                </a:solidFill>
              </a:rPr>
              <a:t>1</a:t>
            </a:r>
            <a:r>
              <a:rPr lang="ru-RU" sz="1200" dirty="0" smtClean="0">
                <a:solidFill>
                  <a:schemeClr val="bg1"/>
                </a:solidFill>
              </a:rPr>
              <a:t>01 </a:t>
            </a:r>
            <a:r>
              <a:rPr lang="ru-RU" sz="1200" dirty="0">
                <a:solidFill>
                  <a:schemeClr val="bg1"/>
                </a:solidFill>
              </a:rPr>
              <a:t>обращение </a:t>
            </a:r>
            <a:r>
              <a:rPr lang="ru-RU" sz="1200" dirty="0" smtClean="0">
                <a:solidFill>
                  <a:schemeClr val="bg1"/>
                </a:solidFill>
              </a:rPr>
              <a:t>(2,3%)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176" name="Text Box 104"/>
          <p:cNvSpPr txBox="1">
            <a:spLocks noChangeArrowheads="1"/>
          </p:cNvSpPr>
          <p:nvPr/>
        </p:nvSpPr>
        <p:spPr bwMode="auto">
          <a:xfrm>
            <a:off x="4869728" y="1538791"/>
            <a:ext cx="673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1400" dirty="0">
                <a:solidFill>
                  <a:schemeClr val="bg1"/>
                </a:solidFill>
              </a:rPr>
              <a:t>Иные </a:t>
            </a:r>
            <a:r>
              <a:rPr lang="ru-RU" sz="1400" dirty="0" smtClean="0">
                <a:solidFill>
                  <a:schemeClr val="bg1"/>
                </a:solidFill>
              </a:rPr>
              <a:t>249 </a:t>
            </a:r>
            <a:r>
              <a:rPr lang="ru-RU" sz="1200" dirty="0" smtClean="0">
                <a:solidFill>
                  <a:schemeClr val="bg1"/>
                </a:solidFill>
              </a:rPr>
              <a:t>(6%)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>
            <a:off x="418751" y="5727750"/>
            <a:ext cx="8318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ru-RU" sz="3000" b="1" dirty="0" smtClean="0">
                <a:solidFill>
                  <a:srgbClr val="FFFF00"/>
                </a:solidFill>
              </a:rPr>
              <a:t>В 2017 году поступило 4342 </a:t>
            </a:r>
            <a:r>
              <a:rPr lang="ru-RU" sz="3000" b="1" dirty="0">
                <a:solidFill>
                  <a:srgbClr val="FFFF00"/>
                </a:solidFill>
              </a:rPr>
              <a:t>обращений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28459" y="820371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spc="-100" dirty="0"/>
              <a:t>нарушение правил </a:t>
            </a:r>
            <a:r>
              <a:rPr lang="ru-RU" sz="1800" spc="-100" dirty="0" smtClean="0"/>
              <a:t>пользования</a:t>
            </a:r>
          </a:p>
          <a:p>
            <a:pPr algn="ctr"/>
            <a:r>
              <a:rPr lang="ru-RU" sz="1800" spc="-100" dirty="0" smtClean="0"/>
              <a:t>жилыми </a:t>
            </a:r>
            <a:r>
              <a:rPr lang="ru-RU" sz="1800" spc="-100" dirty="0"/>
              <a:t>помещениями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56230" y="1433556"/>
            <a:ext cx="344244" cy="1506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73038"/>
            <a:ext cx="10972800" cy="1143000"/>
          </a:xfrm>
        </p:spPr>
        <p:txBody>
          <a:bodyPr/>
          <a:lstStyle/>
          <a:p>
            <a:pPr algn="ctr"/>
            <a:r>
              <a:rPr lang="ru-RU" sz="280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800" b="1" cap="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проверок, </a:t>
            </a:r>
            <a:r>
              <a:rPr lang="ru-RU" sz="280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проведенных Госжилинспекцией Камчатского края за период 2013-2017 гг.</a:t>
            </a:r>
          </a:p>
        </p:txBody>
      </p:sp>
      <p:graphicFrame>
        <p:nvGraphicFramePr>
          <p:cNvPr id="9" name="Диаграмма 8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490211794"/>
              </p:ext>
            </p:extLst>
          </p:nvPr>
        </p:nvGraphicFramePr>
        <p:xfrm>
          <a:off x="516467" y="1450836"/>
          <a:ext cx="111760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02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871" y="248044"/>
            <a:ext cx="9404350" cy="698630"/>
          </a:xfrm>
        </p:spPr>
        <p:txBody>
          <a:bodyPr/>
          <a:lstStyle/>
          <a:p>
            <a:pPr algn="ctr"/>
            <a:r>
              <a:rPr lang="ru-RU" sz="2800" b="1" cap="all" spc="-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реагирования по результатам проведенных проверок за 2017 год</a:t>
            </a:r>
            <a:endParaRPr lang="ru-RU" sz="2800" b="1" cap="all" spc="-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96278" y="1639047"/>
            <a:ext cx="2377440" cy="11080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плановых проверок </a:t>
            </a:r>
          </a:p>
          <a:p>
            <a:pPr lvl="0" algn="ctr"/>
            <a:r>
              <a:rPr lang="ru-RU" alt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(0,2%)</a:t>
            </a:r>
            <a:endParaRPr lang="ru-RU" alt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04745" y="2878468"/>
            <a:ext cx="2355924" cy="32810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3989 внеплановых проверок</a:t>
            </a:r>
            <a:endParaRPr lang="ru-RU" alt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99,8%)</a:t>
            </a:r>
            <a:endParaRPr lang="ru-RU" alt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25788" y="1666786"/>
            <a:ext cx="2452744" cy="4591874"/>
          </a:xfrm>
          <a:prstGeom prst="roundRect">
            <a:avLst/>
          </a:prstGeom>
          <a:solidFill>
            <a:schemeClr val="accent4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</a:t>
            </a:r>
            <a:endParaRPr lang="ru-RU" altLang="ru-RU" sz="3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3997</a:t>
            </a:r>
          </a:p>
          <a:p>
            <a:pPr lvl="0" algn="ctr"/>
            <a:r>
              <a:rPr lang="ru-RU" altLang="ru-RU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проверок</a:t>
            </a:r>
            <a:endParaRPr lang="ru-RU" altLang="ru-RU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altLang="ru-RU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alt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8142046" y="1617133"/>
            <a:ext cx="3050887" cy="4538133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3000" b="1" dirty="0" smtClean="0">
                <a:solidFill>
                  <a:schemeClr val="bg1"/>
                </a:solidFill>
              </a:rPr>
              <a:t>1621 предписание</a:t>
            </a:r>
            <a:endParaRPr lang="ru-RU" sz="3000" b="1" dirty="0">
              <a:solidFill>
                <a:schemeClr val="bg1"/>
              </a:solidFill>
            </a:endParaRPr>
          </a:p>
        </p:txBody>
      </p:sp>
      <p:pic>
        <p:nvPicPr>
          <p:cNvPr id="22" name="Picture 87" descr="Герб Камчатского кр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6525" y="0"/>
            <a:ext cx="104775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Стрелка вправо 22"/>
          <p:cNvSpPr/>
          <p:nvPr/>
        </p:nvSpPr>
        <p:spPr>
          <a:xfrm>
            <a:off x="3730911" y="2090868"/>
            <a:ext cx="666974" cy="419548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3726330" y="4250865"/>
            <a:ext cx="677732" cy="441063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7289801" y="3673338"/>
            <a:ext cx="712396" cy="483796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9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08013" y="185738"/>
            <a:ext cx="9404350" cy="1211262"/>
          </a:xfrm>
        </p:spPr>
        <p:txBody>
          <a:bodyPr/>
          <a:lstStyle/>
          <a:p>
            <a:pPr algn="ctr" eaLnBrk="1" hangingPunct="1"/>
            <a:r>
              <a:rPr lang="ru-RU" sz="2800" b="1" cap="all" spc="-100" dirty="0" smtClean="0">
                <a:solidFill>
                  <a:srgbClr val="FB3C37"/>
                </a:solidFill>
                <a:latin typeface="Times New Roman" pitchFamily="18" charset="0"/>
                <a:cs typeface="Times New Roman" pitchFamily="18" charset="0"/>
              </a:rPr>
              <a:t>Количество возбужденных дел об административных правонарушениях</a:t>
            </a:r>
          </a:p>
        </p:txBody>
      </p:sp>
      <p:pic>
        <p:nvPicPr>
          <p:cNvPr id="7253" name="Picture 85" descr="Герб Камчатского кр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96525" y="0"/>
            <a:ext cx="104775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932407693"/>
              </p:ext>
            </p:extLst>
          </p:nvPr>
        </p:nvGraphicFramePr>
        <p:xfrm>
          <a:off x="101600" y="1303865"/>
          <a:ext cx="12090400" cy="542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497682" y="2411901"/>
            <a:ext cx="2544794" cy="665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prstClr val="white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Штрафные санкции </a:t>
            </a:r>
            <a:r>
              <a:rPr lang="ru-RU" b="1" dirty="0">
                <a:solidFill>
                  <a:prstClr val="white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6776,0 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9" name="Объект 2"/>
          <p:cNvSpPr>
            <a:spLocks noGrp="1"/>
          </p:cNvSpPr>
          <p:nvPr>
            <p:ph idx="4294967295"/>
          </p:nvPr>
        </p:nvSpPr>
        <p:spPr>
          <a:xfrm>
            <a:off x="222779" y="1085850"/>
            <a:ext cx="11651372" cy="5450417"/>
          </a:xfrm>
        </p:spPr>
        <p:txBody>
          <a:bodyPr/>
          <a:lstStyle/>
          <a:p>
            <a:pPr marL="0" indent="449263" algn="just"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осуществление предпринимательской деятельности по управлению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многоквартирными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домами теперь будет выдаваться управляющим организациям не бессрочно, а на 5 лет. Причем указанное изменение о сроке действия лицензии применяется к ранее выданным лицензиям: в этом случае срок исчисляется со дня вступления в силу рассматриваемого закона т.е. с 11.01.2018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 algn="just"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лицензионных требований дополнен новым требованием – отсутствие тождественности или схожести до степени смешения фирменного наименования соискателя лицензии или лицензиата с фирменным наименованием лицензиата, право которого на осуществление предпринимательской деятельности по управлению многоквартирными домами возникло ранее. Лицензиаты, не соответствующие данному требованию на 11 января 2018 года, в течение 6 месяцев обязаны внести изменения в свои учредительные документы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 algn="just"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«грубых нарушений лицензионных требований», совершение которых при определенных условиях может послужить основанием для исключения из реестра лицензий субъекта РФ сведений о многоквартирном доме (многоквартирных домах), деятельность по управлению которым осуществляет лицензиат. Перечень грубых нарушений лицензионных требований должно определить Правительство РФ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 algn="just"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жилищного надзора предоставлена возможность обратиться в суд с заявлением об аннулировании лицензии в случае отсутствия в течение 6 месяцев в реестре лицензий субъекта РФ сведений о многоквартирных домах, деятельность по управлению которыми осуществляет лицензиат.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91" name="Picture 27" descr="Герб Камчатского кра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6525" y="0"/>
            <a:ext cx="104775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228600" y="228600"/>
            <a:ext cx="1003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</a:t>
            </a:r>
            <a:r>
              <a:rPr lang="ru-RU" sz="2400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жилищном законодательстве, вступающие в силу с 2018 года:</a:t>
            </a:r>
            <a:endParaRPr lang="ru-RU" sz="2400" b="1" cap="all" spc="-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Ио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1811</TotalTime>
  <Words>245</Words>
  <Application>Microsoft Office PowerPoint</Application>
  <PresentationFormat>Широкоэкранный</PresentationFormat>
  <Paragraphs>69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Century Gothic</vt:lpstr>
      <vt:lpstr>Monotype Corsiva</vt:lpstr>
      <vt:lpstr>Times New Roman</vt:lpstr>
      <vt:lpstr>Wingdings 3</vt:lpstr>
      <vt:lpstr>Ион</vt:lpstr>
      <vt:lpstr>Диаграмма</vt:lpstr>
      <vt:lpstr>Итоги работы  Государственной жилищной инспекции Камчатского края  за 2017 год</vt:lpstr>
      <vt:lpstr>Управление многоквартирными домами  в Камчатском крае</vt:lpstr>
      <vt:lpstr>ДИНАМИКА ОБРАЩЕНИЙ, ПОСТУПИВШИХ В ГОСЖИЛИНСПЕКЦИЮ КАМЧАТСКОГО КРАЯ ЗА ПЕРИОД 2013-2017 гг.</vt:lpstr>
      <vt:lpstr>Территориальная градация обращений, поступивших в 2017 году</vt:lpstr>
      <vt:lpstr>Тематическая классификация обращений</vt:lpstr>
      <vt:lpstr>Динамика проверок, проведенных Госжилинспекцией Камчатского края за период 2013-2017 гг.</vt:lpstr>
      <vt:lpstr>Меры реагирования по результатам проведенных проверок за 2017 год</vt:lpstr>
      <vt:lpstr>Количество возбужденных дел об административных правонарушениях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работы  Фонда капитального ремонта многоквартирных домов в Камчатском крае:  организация сбора взносов на капитальный ремонт и учет фондов капитального ремонта</dc:title>
  <dc:creator>Бухонина Оксана Александровна</dc:creator>
  <cp:lastModifiedBy>1</cp:lastModifiedBy>
  <cp:revision>183</cp:revision>
  <dcterms:created xsi:type="dcterms:W3CDTF">2015-07-14T22:58:18Z</dcterms:created>
  <dcterms:modified xsi:type="dcterms:W3CDTF">2018-01-28T07:13:43Z</dcterms:modified>
</cp:coreProperties>
</file>